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84" r:id="rId3"/>
    <p:sldId id="286" r:id="rId4"/>
    <p:sldId id="285" r:id="rId5"/>
    <p:sldId id="270" r:id="rId6"/>
    <p:sldId id="263" r:id="rId7"/>
    <p:sldId id="264" r:id="rId8"/>
    <p:sldId id="283" r:id="rId9"/>
    <p:sldId id="258" r:id="rId10"/>
    <p:sldId id="259" r:id="rId11"/>
    <p:sldId id="261" r:id="rId12"/>
    <p:sldId id="287" r:id="rId13"/>
    <p:sldId id="289" r:id="rId14"/>
    <p:sldId id="290" r:id="rId15"/>
    <p:sldId id="291" r:id="rId16"/>
    <p:sldId id="293" r:id="rId17"/>
    <p:sldId id="294" r:id="rId18"/>
    <p:sldId id="295" r:id="rId19"/>
    <p:sldId id="296" r:id="rId20"/>
    <p:sldId id="298" r:id="rId21"/>
    <p:sldId id="297" r:id="rId22"/>
    <p:sldId id="299" r:id="rId23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81974" autoAdjust="0"/>
  </p:normalViewPr>
  <p:slideViewPr>
    <p:cSldViewPr snapToGrid="0">
      <p:cViewPr varScale="1">
        <p:scale>
          <a:sx n="67" d="100"/>
          <a:sy n="67" d="100"/>
        </p:scale>
        <p:origin x="13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0" i="0" baseline="0" dirty="0" smtClean="0">
                <a:solidFill>
                  <a:schemeClr val="tx1"/>
                </a:solidFill>
              </a:rPr>
              <a:t>Number of comments submitted</a:t>
            </a:r>
            <a:endParaRPr lang="en-US" b="0" i="0" baseline="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Delaware</c:v>
                </c:pt>
                <c:pt idx="1">
                  <c:v>Maryland</c:v>
                </c:pt>
                <c:pt idx="2">
                  <c:v>Massachusetts</c:v>
                </c:pt>
                <c:pt idx="3">
                  <c:v>Ohio</c:v>
                </c:pt>
                <c:pt idx="4">
                  <c:v>Tennessee</c:v>
                </c:pt>
                <c:pt idx="5">
                  <c:v>Wisconsin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234</c:v>
                </c:pt>
                <c:pt idx="1">
                  <c:v>652</c:v>
                </c:pt>
                <c:pt idx="2">
                  <c:v>1001</c:v>
                </c:pt>
                <c:pt idx="3">
                  <c:v>351</c:v>
                </c:pt>
                <c:pt idx="4">
                  <c:v>150</c:v>
                </c:pt>
                <c:pt idx="5">
                  <c:v>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B4-4933-BDAA-B1C10303FD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Delaware</c:v>
                </c:pt>
                <c:pt idx="1">
                  <c:v>Maryland</c:v>
                </c:pt>
                <c:pt idx="2">
                  <c:v>Massachusetts</c:v>
                </c:pt>
                <c:pt idx="3">
                  <c:v>Ohio</c:v>
                </c:pt>
                <c:pt idx="4">
                  <c:v>Tennessee</c:v>
                </c:pt>
                <c:pt idx="5">
                  <c:v>Wisconsin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01B4-4933-BDAA-B1C10303FDB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Delaware</c:v>
                </c:pt>
                <c:pt idx="1">
                  <c:v>Maryland</c:v>
                </c:pt>
                <c:pt idx="2">
                  <c:v>Massachusetts</c:v>
                </c:pt>
                <c:pt idx="3">
                  <c:v>Ohio</c:v>
                </c:pt>
                <c:pt idx="4">
                  <c:v>Tennessee</c:v>
                </c:pt>
                <c:pt idx="5">
                  <c:v>Wisconsin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01B4-4933-BDAA-B1C10303FDB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84241359"/>
        <c:axId val="1584238447"/>
      </c:barChart>
      <c:catAx>
        <c:axId val="1584241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4238447"/>
        <c:crosses val="autoZero"/>
        <c:auto val="1"/>
        <c:lblAlgn val="ctr"/>
        <c:lblOffset val="100"/>
        <c:noMultiLvlLbl val="0"/>
      </c:catAx>
      <c:valAx>
        <c:axId val="1584238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42413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 i="0" baseline="0" dirty="0" smtClean="0">
                <a:solidFill>
                  <a:schemeClr val="tx1"/>
                </a:solidFill>
              </a:rPr>
              <a:t>Number of regulations repealed or amended after review</a:t>
            </a:r>
            <a:endParaRPr lang="en-US" b="0" i="0" baseline="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Repealed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Delaware</c:v>
                </c:pt>
                <c:pt idx="1">
                  <c:v>Kentucky</c:v>
                </c:pt>
                <c:pt idx="2">
                  <c:v>Maryland</c:v>
                </c:pt>
                <c:pt idx="3">
                  <c:v>Massachusetts</c:v>
                </c:pt>
                <c:pt idx="4">
                  <c:v>Rhode Island</c:v>
                </c:pt>
                <c:pt idx="5">
                  <c:v>Virginia</c:v>
                </c:pt>
                <c:pt idx="6">
                  <c:v>Wisconin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61</c:v>
                </c:pt>
                <c:pt idx="1">
                  <c:v>182</c:v>
                </c:pt>
                <c:pt idx="3">
                  <c:v>266</c:v>
                </c:pt>
                <c:pt idx="4">
                  <c:v>48</c:v>
                </c:pt>
                <c:pt idx="5">
                  <c:v>931</c:v>
                </c:pt>
                <c:pt idx="6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D5-42AF-928D-EA5C4BF1CA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Amended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Delaware</c:v>
                </c:pt>
                <c:pt idx="1">
                  <c:v>Kentucky</c:v>
                </c:pt>
                <c:pt idx="2">
                  <c:v>Maryland</c:v>
                </c:pt>
                <c:pt idx="3">
                  <c:v>Massachusetts</c:v>
                </c:pt>
                <c:pt idx="4">
                  <c:v>Rhode Island</c:v>
                </c:pt>
                <c:pt idx="5">
                  <c:v>Virginia</c:v>
                </c:pt>
                <c:pt idx="6">
                  <c:v>Wisconin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83</c:v>
                </c:pt>
                <c:pt idx="1">
                  <c:v>211</c:v>
                </c:pt>
                <c:pt idx="2">
                  <c:v>187</c:v>
                </c:pt>
                <c:pt idx="3">
                  <c:v>882</c:v>
                </c:pt>
                <c:pt idx="4">
                  <c:v>206</c:v>
                </c:pt>
                <c:pt idx="5">
                  <c:v>678</c:v>
                </c:pt>
                <c:pt idx="6">
                  <c:v>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D5-42AF-928D-EA5C4BF1CA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28412687"/>
        <c:axId val="1628413103"/>
      </c:barChart>
      <c:catAx>
        <c:axId val="1628412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8413103"/>
        <c:crosses val="autoZero"/>
        <c:auto val="1"/>
        <c:lblAlgn val="ctr"/>
        <c:lblOffset val="100"/>
        <c:noMultiLvlLbl val="0"/>
      </c:catAx>
      <c:valAx>
        <c:axId val="16284131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84126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9A-4E16-B02D-1213734455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Delaware</c:v>
                </c:pt>
                <c:pt idx="1">
                  <c:v>Maryland</c:v>
                </c:pt>
                <c:pt idx="2">
                  <c:v>Massachusetts</c:v>
                </c:pt>
                <c:pt idx="3">
                  <c:v>Missouri</c:v>
                </c:pt>
                <c:pt idx="4">
                  <c:v>Ohio</c:v>
                </c:pt>
                <c:pt idx="5">
                  <c:v>Tennessee</c:v>
                </c:pt>
                <c:pt idx="6">
                  <c:v>Wisconsin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234</c:v>
                </c:pt>
                <c:pt idx="1">
                  <c:v>652</c:v>
                </c:pt>
                <c:pt idx="2">
                  <c:v>1001</c:v>
                </c:pt>
                <c:pt idx="3">
                  <c:v>5765</c:v>
                </c:pt>
                <c:pt idx="4">
                  <c:v>351</c:v>
                </c:pt>
                <c:pt idx="5">
                  <c:v>150</c:v>
                </c:pt>
                <c:pt idx="6">
                  <c:v>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B4-4933-BDAA-B1C10303FDB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84241359"/>
        <c:axId val="1584238447"/>
      </c:barChart>
      <c:catAx>
        <c:axId val="1584241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4238447"/>
        <c:crosses val="autoZero"/>
        <c:auto val="1"/>
        <c:lblAlgn val="ctr"/>
        <c:lblOffset val="100"/>
        <c:noMultiLvlLbl val="0"/>
      </c:catAx>
      <c:valAx>
        <c:axId val="1584238447"/>
        <c:scaling>
          <c:orientation val="minMax"/>
          <c:max val="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42413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93166737-3F2A-4C4C-84B8-CDA934E39FA2}" type="datetimeFigureOut">
              <a:rPr lang="en-US" smtClean="0"/>
              <a:t>11/9/2017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C572B9B2-594D-4236-B250-8A8DD0511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723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2B9B2-594D-4236-B250-8A8DD051154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165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2B9B2-594D-4236-B250-8A8DD051154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363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2B9B2-594D-4236-B250-8A8DD051154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767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2B9B2-594D-4236-B250-8A8DD051154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625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2B9B2-594D-4236-B250-8A8DD051154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34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2B9B2-594D-4236-B250-8A8DD051154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18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2B9B2-594D-4236-B250-8A8DD051154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962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2B9B2-594D-4236-B250-8A8DD051154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2604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2B9B2-594D-4236-B250-8A8DD051154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5357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2B9B2-594D-4236-B250-8A8DD051154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6901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2B9B2-594D-4236-B250-8A8DD051154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819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2B9B2-594D-4236-B250-8A8DD051154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836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cap="non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2B9B2-594D-4236-B250-8A8DD051154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359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2B9B2-594D-4236-B250-8A8DD051154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510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2B9B2-594D-4236-B250-8A8DD051154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744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2B9B2-594D-4236-B250-8A8DD051154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226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2B9B2-594D-4236-B250-8A8DD051154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694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2B9B2-594D-4236-B250-8A8DD051154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625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2B9B2-594D-4236-B250-8A8DD051154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023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99635828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73322" y="5757334"/>
            <a:ext cx="907186" cy="498470"/>
          </a:xfrm>
        </p:spPr>
        <p:txBody>
          <a:bodyPr/>
          <a:lstStyle/>
          <a:p>
            <a:fld id="{6624A890-9AB2-4355-A76C-2A300E9F79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962960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73322" y="5757334"/>
            <a:ext cx="907186" cy="498470"/>
          </a:xfrm>
        </p:spPr>
        <p:txBody>
          <a:bodyPr/>
          <a:lstStyle/>
          <a:p>
            <a:fld id="{6624A890-9AB2-4355-A76C-2A300E9F79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80053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73322" y="5757334"/>
            <a:ext cx="907186" cy="498470"/>
          </a:xfrm>
        </p:spPr>
        <p:txBody>
          <a:bodyPr/>
          <a:lstStyle/>
          <a:p>
            <a:fld id="{6624A890-9AB2-4355-A76C-2A300E9F79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048816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73322" y="5757334"/>
            <a:ext cx="907186" cy="498470"/>
          </a:xfrm>
        </p:spPr>
        <p:txBody>
          <a:bodyPr/>
          <a:lstStyle/>
          <a:p>
            <a:fld id="{6624A890-9AB2-4355-A76C-2A300E9F79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538732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73322" y="5757334"/>
            <a:ext cx="907186" cy="498470"/>
          </a:xfrm>
        </p:spPr>
        <p:txBody>
          <a:bodyPr/>
          <a:lstStyle/>
          <a:p>
            <a:fld id="{6624A890-9AB2-4355-A76C-2A300E9F79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620523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73322" y="5757334"/>
            <a:ext cx="907186" cy="498470"/>
          </a:xfrm>
        </p:spPr>
        <p:txBody>
          <a:bodyPr/>
          <a:lstStyle/>
          <a:p>
            <a:fld id="{6624A890-9AB2-4355-A76C-2A300E9F79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227406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73322" y="5757334"/>
            <a:ext cx="907186" cy="498470"/>
          </a:xfrm>
        </p:spPr>
        <p:txBody>
          <a:bodyPr/>
          <a:lstStyle/>
          <a:p>
            <a:fld id="{6624A890-9AB2-4355-A76C-2A300E9F79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287046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73322" y="5757334"/>
            <a:ext cx="907186" cy="498470"/>
          </a:xfrm>
        </p:spPr>
        <p:txBody>
          <a:bodyPr/>
          <a:lstStyle/>
          <a:p>
            <a:fld id="{6624A890-9AB2-4355-A76C-2A300E9F79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898944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141847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7381769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212317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476100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572500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620841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8682063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73322" y="5757334"/>
            <a:ext cx="907186" cy="498470"/>
          </a:xfrm>
        </p:spPr>
        <p:txBody>
          <a:bodyPr/>
          <a:lstStyle/>
          <a:p>
            <a:fld id="{6624A890-9AB2-4355-A76C-2A300E9F79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237132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624A890-9AB2-4355-A76C-2A300E9F79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68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med">
    <p:pull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quantgov.org/dat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rcatus.org/publications/snapshot-missouri-regulatio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903494" y="662334"/>
            <a:ext cx="9755187" cy="323629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Cutting burdensome Rules in Missouri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15939">
            <a:off x="847809" y="774381"/>
            <a:ext cx="8228595" cy="105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841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036" y="685800"/>
            <a:ext cx="9681928" cy="1151965"/>
          </a:xfrm>
        </p:spPr>
        <p:txBody>
          <a:bodyPr>
            <a:normAutofit/>
          </a:bodyPr>
          <a:lstStyle/>
          <a:p>
            <a:r>
              <a:rPr lang="en-US" dirty="0"/>
              <a:t>Public Comments </a:t>
            </a:r>
            <a:r>
              <a:rPr lang="en-US" dirty="0" smtClean="0"/>
              <a:t>–</a:t>
            </a:r>
            <a:r>
              <a:rPr lang="en-US" dirty="0"/>
              <a:t> </a:t>
            </a:r>
            <a:r>
              <a:rPr lang="en-US" dirty="0" smtClean="0"/>
              <a:t>Other States</a:t>
            </a:r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46581214"/>
              </p:ext>
            </p:extLst>
          </p:nvPr>
        </p:nvGraphicFramePr>
        <p:xfrm>
          <a:off x="1527888" y="1604866"/>
          <a:ext cx="9136224" cy="3788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4294967295"/>
          </p:nvPr>
        </p:nvSpPr>
        <p:spPr>
          <a:xfrm>
            <a:off x="10779111" y="5871634"/>
            <a:ext cx="907186" cy="498470"/>
          </a:xfrm>
        </p:spPr>
        <p:txBody>
          <a:bodyPr/>
          <a:lstStyle/>
          <a:p>
            <a:fld id="{6624A890-9AB2-4355-A76C-2A300E9F793F}" type="slidenum">
              <a:rPr lang="en-US" b="1" smtClean="0">
                <a:solidFill>
                  <a:schemeClr val="tx1"/>
                </a:solidFill>
              </a:rPr>
              <a:t>10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6055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960" y="685800"/>
            <a:ext cx="9948080" cy="1151965"/>
          </a:xfrm>
        </p:spPr>
        <p:txBody>
          <a:bodyPr>
            <a:normAutofit/>
          </a:bodyPr>
          <a:lstStyle/>
          <a:p>
            <a:r>
              <a:rPr lang="en-US" dirty="0" smtClean="0"/>
              <a:t>Regulatory Repeal – other states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67155718"/>
              </p:ext>
            </p:extLst>
          </p:nvPr>
        </p:nvGraphicFramePr>
        <p:xfrm>
          <a:off x="685800" y="1698172"/>
          <a:ext cx="10622902" cy="3677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10767681" y="5889178"/>
            <a:ext cx="907186" cy="498470"/>
          </a:xfrm>
        </p:spPr>
        <p:txBody>
          <a:bodyPr/>
          <a:lstStyle/>
          <a:p>
            <a:fld id="{6624A890-9AB2-4355-A76C-2A300E9F793F}" type="slidenum">
              <a:rPr lang="en-US" b="1" smtClean="0">
                <a:solidFill>
                  <a:schemeClr val="tx1"/>
                </a:solidFill>
              </a:rPr>
              <a:t>11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3541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1951" y="685800"/>
            <a:ext cx="7108099" cy="1151965"/>
          </a:xfrm>
        </p:spPr>
        <p:txBody>
          <a:bodyPr/>
          <a:lstStyle/>
          <a:p>
            <a:r>
              <a:rPr lang="en-US" dirty="0" smtClean="0"/>
              <a:t>The Missouri approach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767681" y="5855253"/>
            <a:ext cx="907186" cy="498470"/>
          </a:xfrm>
        </p:spPr>
        <p:txBody>
          <a:bodyPr/>
          <a:lstStyle/>
          <a:p>
            <a:fld id="{6624A890-9AB2-4355-A76C-2A300E9F793F}" type="slidenum">
              <a:rPr lang="en-US" b="1" smtClean="0">
                <a:solidFill>
                  <a:schemeClr val="tx1"/>
                </a:solidFill>
              </a:rPr>
              <a:t>12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157240" y="2927640"/>
            <a:ext cx="5379039" cy="1018746"/>
          </a:xfrm>
        </p:spPr>
        <p:txBody>
          <a:bodyPr>
            <a:noAutofit/>
          </a:bodyPr>
          <a:lstStyle/>
          <a:p>
            <a:pPr lvl="1"/>
            <a:r>
              <a:rPr lang="en-US" sz="2400" cap="none" dirty="0" smtClean="0"/>
              <a:t>Issued Executive Order 17-03</a:t>
            </a:r>
          </a:p>
          <a:p>
            <a:pPr lvl="1"/>
            <a:r>
              <a:rPr lang="en-US" sz="2400" cap="none" dirty="0" smtClean="0"/>
              <a:t>Assembled Red Tape Cutters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062" y="1654885"/>
            <a:ext cx="3571876" cy="3571876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6989188" y="2931450"/>
            <a:ext cx="4685679" cy="1014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cap="none" dirty="0" smtClean="0"/>
              <a:t>Launched NoMORedTape.com</a:t>
            </a:r>
          </a:p>
          <a:p>
            <a:pPr lvl="1"/>
            <a:r>
              <a:rPr lang="en-US" sz="2400" cap="none" dirty="0" smtClean="0"/>
              <a:t>Cutting red tape</a:t>
            </a:r>
            <a:endParaRPr lang="en-US" sz="2400" cap="none" dirty="0"/>
          </a:p>
        </p:txBody>
      </p:sp>
    </p:spTree>
    <p:extLst>
      <p:ext uri="{BB962C8B-B14F-4D97-AF65-F5344CB8AC3E}">
        <p14:creationId xmlns:p14="http://schemas.microsoft.com/office/powerpoint/2010/main" val="16579190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416" y="685800"/>
            <a:ext cx="6525169" cy="1151965"/>
          </a:xfrm>
        </p:spPr>
        <p:txBody>
          <a:bodyPr/>
          <a:lstStyle/>
          <a:p>
            <a:r>
              <a:rPr lang="en-US" dirty="0" smtClean="0"/>
              <a:t>Executive order 17-03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17847" y="2167208"/>
            <a:ext cx="4880315" cy="2518338"/>
          </a:xfrm>
        </p:spPr>
        <p:txBody>
          <a:bodyPr>
            <a:noAutofit/>
          </a:bodyPr>
          <a:lstStyle/>
          <a:p>
            <a:pPr marL="914400" lvl="1" indent="-457200">
              <a:buSzPct val="100000"/>
              <a:buFont typeface="+mj-lt"/>
              <a:buAutoNum type="arabicPeriod"/>
            </a:pPr>
            <a:r>
              <a:rPr lang="en-US" sz="2400" cap="none" dirty="0" smtClean="0"/>
              <a:t>Freeze on current rulemaking</a:t>
            </a:r>
          </a:p>
          <a:p>
            <a:pPr marL="914400" lvl="1" indent="-457200">
              <a:buSzPct val="100000"/>
              <a:buFont typeface="+mj-lt"/>
              <a:buAutoNum type="arabicPeriod"/>
            </a:pPr>
            <a:r>
              <a:rPr lang="en-US" sz="2400" cap="none" dirty="0" smtClean="0"/>
              <a:t>Approval of new regulations</a:t>
            </a:r>
          </a:p>
          <a:p>
            <a:pPr marL="914400" lvl="1" indent="-457200">
              <a:buSzPct val="100000"/>
              <a:buFont typeface="+mj-lt"/>
              <a:buAutoNum type="arabicPeriod"/>
            </a:pPr>
            <a:r>
              <a:rPr lang="en-US" sz="2400" cap="none" dirty="0" smtClean="0"/>
              <a:t>Review of existing regulations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767681" y="5855253"/>
            <a:ext cx="907186" cy="498470"/>
          </a:xfrm>
        </p:spPr>
        <p:txBody>
          <a:bodyPr/>
          <a:lstStyle/>
          <a:p>
            <a:fld id="{6624A890-9AB2-4355-A76C-2A300E9F793F}" type="slidenum">
              <a:rPr lang="en-US" b="1" smtClean="0">
                <a:solidFill>
                  <a:schemeClr val="tx1"/>
                </a:solidFill>
              </a:rPr>
              <a:t>13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2450" y="2012465"/>
            <a:ext cx="2155231" cy="35658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0574" y="1643455"/>
            <a:ext cx="2159856" cy="35658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710521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683" y="685800"/>
            <a:ext cx="8996634" cy="1151965"/>
          </a:xfrm>
        </p:spPr>
        <p:txBody>
          <a:bodyPr/>
          <a:lstStyle/>
          <a:p>
            <a:r>
              <a:rPr lang="en-US" dirty="0" smtClean="0"/>
              <a:t>Freeze on current rulemaking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767681" y="5855253"/>
            <a:ext cx="907186" cy="498470"/>
          </a:xfrm>
        </p:spPr>
        <p:txBody>
          <a:bodyPr/>
          <a:lstStyle/>
          <a:p>
            <a:fld id="{6624A890-9AB2-4355-A76C-2A300E9F793F}" type="slidenum">
              <a:rPr lang="en-US" b="1" smtClean="0">
                <a:solidFill>
                  <a:schemeClr val="tx1"/>
                </a:solidFill>
              </a:rPr>
              <a:t>14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50207" y="1980874"/>
            <a:ext cx="5660367" cy="2891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cap="none" dirty="0" smtClean="0"/>
              <a:t>Suspended all rulemaking during January and February 2017</a:t>
            </a:r>
          </a:p>
          <a:p>
            <a:pPr lvl="1"/>
            <a:r>
              <a:rPr lang="en-US" sz="2400" cap="none" dirty="0" smtClean="0"/>
              <a:t>Rulemaking affecting health, safety, or welfare, or that was otherwise time sensitive or required by law, could be submitted to the Governor’s office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2450" y="2012465"/>
            <a:ext cx="2155231" cy="35658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0574" y="1643455"/>
            <a:ext cx="2159856" cy="35658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18869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907" y="685800"/>
            <a:ext cx="8792187" cy="1151965"/>
          </a:xfrm>
        </p:spPr>
        <p:txBody>
          <a:bodyPr/>
          <a:lstStyle/>
          <a:p>
            <a:r>
              <a:rPr lang="en-US" dirty="0" smtClean="0"/>
              <a:t>Approval of New Regulations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767681" y="5855253"/>
            <a:ext cx="907186" cy="498470"/>
          </a:xfrm>
        </p:spPr>
        <p:txBody>
          <a:bodyPr/>
          <a:lstStyle/>
          <a:p>
            <a:fld id="{6624A890-9AB2-4355-A76C-2A300E9F793F}" type="slidenum">
              <a:rPr lang="en-US" b="1" smtClean="0">
                <a:solidFill>
                  <a:schemeClr val="tx1"/>
                </a:solidFill>
              </a:rPr>
              <a:t>15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2450" y="2012465"/>
            <a:ext cx="2155231" cy="35658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0574" y="1643455"/>
            <a:ext cx="2159856" cy="35658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050207" y="1980874"/>
            <a:ext cx="5660367" cy="2891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cap="none" dirty="0" smtClean="0"/>
              <a:t>Required Governor’s Office approval for all future rulemakings</a:t>
            </a:r>
          </a:p>
          <a:p>
            <a:pPr lvl="1"/>
            <a:r>
              <a:rPr lang="en-US" sz="2400" cap="none" dirty="0" smtClean="0"/>
              <a:t>Applies to new rules, amendments, and rescissions</a:t>
            </a:r>
          </a:p>
        </p:txBody>
      </p:sp>
    </p:spTree>
    <p:extLst>
      <p:ext uri="{BB962C8B-B14F-4D97-AF65-F5344CB8AC3E}">
        <p14:creationId xmlns:p14="http://schemas.microsoft.com/office/powerpoint/2010/main" val="36527147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549" y="685800"/>
            <a:ext cx="9352903" cy="1151965"/>
          </a:xfrm>
        </p:spPr>
        <p:txBody>
          <a:bodyPr/>
          <a:lstStyle/>
          <a:p>
            <a:r>
              <a:rPr lang="en-US" dirty="0" smtClean="0"/>
              <a:t>Review of Existing Regulations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767681" y="5855253"/>
            <a:ext cx="907186" cy="498470"/>
          </a:xfrm>
        </p:spPr>
        <p:txBody>
          <a:bodyPr/>
          <a:lstStyle/>
          <a:p>
            <a:fld id="{6624A890-9AB2-4355-A76C-2A300E9F793F}" type="slidenum">
              <a:rPr lang="en-US" b="1" smtClean="0">
                <a:solidFill>
                  <a:schemeClr val="tx1"/>
                </a:solidFill>
              </a:rPr>
              <a:t>16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2450" y="2012465"/>
            <a:ext cx="2155231" cy="35658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0574" y="1643455"/>
            <a:ext cx="2159856" cy="35658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050207" y="1887438"/>
            <a:ext cx="5660367" cy="339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2400" cap="none" dirty="0" smtClean="0"/>
              <a:t>State agencies required to:</a:t>
            </a:r>
          </a:p>
          <a:p>
            <a:pPr lvl="1"/>
            <a:r>
              <a:rPr lang="en-US" sz="2400" cap="none" dirty="0" smtClean="0"/>
              <a:t>Evaluate every regulation under six criteria</a:t>
            </a:r>
          </a:p>
          <a:p>
            <a:pPr lvl="1"/>
            <a:r>
              <a:rPr lang="en-US" sz="2400" cap="none" dirty="0" smtClean="0"/>
              <a:t>Solicit public input on regulations</a:t>
            </a:r>
          </a:p>
          <a:p>
            <a:pPr lvl="1"/>
            <a:r>
              <a:rPr lang="en-US" sz="2400" cap="none" dirty="0" smtClean="0"/>
              <a:t>Prepare a report by May 31, 2018</a:t>
            </a:r>
          </a:p>
          <a:p>
            <a:pPr lvl="1"/>
            <a:r>
              <a:rPr lang="en-US" sz="2400" cap="none" dirty="0" smtClean="0"/>
              <a:t>Take necessary rulemaking action by June 30, 2018</a:t>
            </a:r>
          </a:p>
        </p:txBody>
      </p:sp>
    </p:spTree>
    <p:extLst>
      <p:ext uri="{BB962C8B-B14F-4D97-AF65-F5344CB8AC3E}">
        <p14:creationId xmlns:p14="http://schemas.microsoft.com/office/powerpoint/2010/main" val="1077029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070" y="685800"/>
            <a:ext cx="9861861" cy="1151965"/>
          </a:xfrm>
        </p:spPr>
        <p:txBody>
          <a:bodyPr/>
          <a:lstStyle/>
          <a:p>
            <a:r>
              <a:rPr lang="en-US" dirty="0" smtClean="0"/>
              <a:t>Criteria to evaluate regulations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767681" y="5855253"/>
            <a:ext cx="907186" cy="498470"/>
          </a:xfrm>
        </p:spPr>
        <p:txBody>
          <a:bodyPr/>
          <a:lstStyle/>
          <a:p>
            <a:fld id="{6624A890-9AB2-4355-A76C-2A300E9F793F}" type="slidenum">
              <a:rPr lang="en-US" b="1" smtClean="0">
                <a:solidFill>
                  <a:schemeClr val="tx1"/>
                </a:solidFill>
              </a:rPr>
              <a:t>17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165070" y="1693128"/>
            <a:ext cx="9808293" cy="3827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buSzPct val="100000"/>
              <a:buFont typeface="+mj-lt"/>
              <a:buAutoNum type="arabicPeriod"/>
            </a:pPr>
            <a:r>
              <a:rPr lang="en-US" sz="1900" cap="none" dirty="0" smtClean="0"/>
              <a:t>The </a:t>
            </a:r>
            <a:r>
              <a:rPr lang="en-US" sz="1900" cap="none" dirty="0"/>
              <a:t>regulation is essential to the health, safety, or welfare of Missouri </a:t>
            </a:r>
            <a:r>
              <a:rPr lang="en-US" sz="1900" cap="none" dirty="0" smtClean="0"/>
              <a:t>residents;</a:t>
            </a:r>
          </a:p>
          <a:p>
            <a:pPr marL="914400" lvl="1" indent="-457200">
              <a:buSzPct val="100000"/>
              <a:buFont typeface="+mj-lt"/>
              <a:buAutoNum type="arabicPeriod"/>
            </a:pPr>
            <a:r>
              <a:rPr lang="en-US" sz="1900" cap="none" dirty="0" smtClean="0"/>
              <a:t>The costs of the regulation do not outweigh their benefits, based on a cost benefit analysis;</a:t>
            </a:r>
          </a:p>
          <a:p>
            <a:pPr marL="914400" lvl="1" indent="-457200">
              <a:buSzPct val="100000"/>
              <a:buFont typeface="+mj-lt"/>
              <a:buAutoNum type="arabicPeriod"/>
            </a:pPr>
            <a:r>
              <a:rPr lang="en-US" sz="1900" cap="none" dirty="0" smtClean="0"/>
              <a:t>A </a:t>
            </a:r>
            <a:r>
              <a:rPr lang="en-US" sz="1900" cap="none" dirty="0"/>
              <a:t>process and schedule exist to measure the effectiveness of the </a:t>
            </a:r>
            <a:r>
              <a:rPr lang="en-US" sz="1900" cap="none" dirty="0" smtClean="0"/>
              <a:t>regulation;</a:t>
            </a:r>
          </a:p>
          <a:p>
            <a:pPr marL="914400" lvl="1" indent="-457200">
              <a:buSzPct val="100000"/>
              <a:buFont typeface="+mj-lt"/>
              <a:buAutoNum type="arabicPeriod"/>
            </a:pPr>
            <a:r>
              <a:rPr lang="en-US" sz="1900" cap="none" dirty="0" smtClean="0"/>
              <a:t>Less restrictive alternatives have been considered and found less desirable than the regulation;</a:t>
            </a:r>
          </a:p>
          <a:p>
            <a:pPr marL="914400" lvl="1" indent="-457200">
              <a:buSzPct val="100000"/>
              <a:buFont typeface="+mj-lt"/>
              <a:buAutoNum type="arabicPeriod"/>
            </a:pPr>
            <a:r>
              <a:rPr lang="en-US" sz="1900" cap="none" dirty="0" smtClean="0"/>
              <a:t>The regulation is based on sound, reasonably available scientific, technical, economic, and other relevant information; and</a:t>
            </a:r>
          </a:p>
          <a:p>
            <a:pPr marL="914400" lvl="1" indent="-457200">
              <a:buSzPct val="100000"/>
              <a:buFont typeface="+mj-lt"/>
              <a:buAutoNum type="arabicPeriod"/>
            </a:pPr>
            <a:r>
              <a:rPr lang="en-US" sz="1900" cap="none" dirty="0" smtClean="0"/>
              <a:t>The </a:t>
            </a:r>
            <a:r>
              <a:rPr lang="en-US" sz="1900" cap="none" dirty="0"/>
              <a:t>regulation does not unduly and adversely affect Missouri citizens or customers of the State, or the competitive environment in Missouri</a:t>
            </a:r>
            <a:r>
              <a:rPr lang="en-US" sz="1900" cap="none" dirty="0" smtClean="0"/>
              <a:t>.</a:t>
            </a:r>
            <a:endParaRPr lang="en-US" sz="1900" cap="none" dirty="0"/>
          </a:p>
        </p:txBody>
      </p:sp>
    </p:spTree>
    <p:extLst>
      <p:ext uri="{BB962C8B-B14F-4D97-AF65-F5344CB8AC3E}">
        <p14:creationId xmlns:p14="http://schemas.microsoft.com/office/powerpoint/2010/main" val="21185739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087" y="685800"/>
            <a:ext cx="9575827" cy="1151965"/>
          </a:xfrm>
        </p:spPr>
        <p:txBody>
          <a:bodyPr/>
          <a:lstStyle/>
          <a:p>
            <a:r>
              <a:rPr lang="en-US" dirty="0" smtClean="0"/>
              <a:t>Assembled The Red Tape Cutters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767681" y="5855253"/>
            <a:ext cx="907186" cy="498470"/>
          </a:xfrm>
        </p:spPr>
        <p:txBody>
          <a:bodyPr/>
          <a:lstStyle/>
          <a:p>
            <a:fld id="{6624A890-9AB2-4355-A76C-2A300E9F793F}" type="slidenum">
              <a:rPr lang="en-US" b="1" smtClean="0">
                <a:solidFill>
                  <a:schemeClr val="tx1"/>
                </a:solidFill>
              </a:rPr>
              <a:t>18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71632" y="2123828"/>
            <a:ext cx="5510613" cy="2876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cap="none" dirty="0" smtClean="0"/>
              <a:t>Every state agency selected a Red Tape Cutter</a:t>
            </a:r>
          </a:p>
          <a:p>
            <a:pPr lvl="1"/>
            <a:r>
              <a:rPr lang="en-US" sz="2400" cap="none" dirty="0" smtClean="0"/>
              <a:t>Red Tape Cutters lead review, seek public comment, and work to eliminate unnecessary and burdensome restrictions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245" y="1746325"/>
            <a:ext cx="4539029" cy="354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356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915" y="685800"/>
            <a:ext cx="11082170" cy="1151965"/>
          </a:xfrm>
        </p:spPr>
        <p:txBody>
          <a:bodyPr/>
          <a:lstStyle/>
          <a:p>
            <a:r>
              <a:rPr lang="en-US" dirty="0" smtClean="0"/>
              <a:t>Launched website and citizen survey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767681" y="5855253"/>
            <a:ext cx="907186" cy="498470"/>
          </a:xfrm>
        </p:spPr>
        <p:txBody>
          <a:bodyPr/>
          <a:lstStyle/>
          <a:p>
            <a:fld id="{6624A890-9AB2-4355-A76C-2A300E9F793F}" type="slidenum">
              <a:rPr lang="en-US" b="1" smtClean="0">
                <a:solidFill>
                  <a:schemeClr val="tx1"/>
                </a:solidFill>
              </a:rPr>
              <a:t>19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987" y="1603496"/>
            <a:ext cx="9484026" cy="391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167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7921" y="685800"/>
            <a:ext cx="5196159" cy="1151965"/>
          </a:xfrm>
        </p:spPr>
        <p:txBody>
          <a:bodyPr/>
          <a:lstStyle/>
          <a:p>
            <a:r>
              <a:rPr lang="en-US" dirty="0" smtClean="0"/>
              <a:t>Defining red tape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801971" y="5860204"/>
            <a:ext cx="907186" cy="498470"/>
          </a:xfrm>
        </p:spPr>
        <p:txBody>
          <a:bodyPr/>
          <a:lstStyle/>
          <a:p>
            <a:fld id="{6624A890-9AB2-4355-A76C-2A300E9F793F}" type="slidenum">
              <a:rPr lang="en-US" b="1" smtClean="0">
                <a:solidFill>
                  <a:schemeClr val="tx1"/>
                </a:solidFill>
              </a:rPr>
              <a:t>2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691" y="2184082"/>
            <a:ext cx="9350618" cy="268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6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20134196"/>
              </p:ext>
            </p:extLst>
          </p:nvPr>
        </p:nvGraphicFramePr>
        <p:xfrm>
          <a:off x="997210" y="1604866"/>
          <a:ext cx="10197581" cy="3788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4294967295"/>
          </p:nvPr>
        </p:nvSpPr>
        <p:spPr>
          <a:xfrm>
            <a:off x="10741198" y="5853707"/>
            <a:ext cx="907186" cy="498470"/>
          </a:xfrm>
        </p:spPr>
        <p:txBody>
          <a:bodyPr/>
          <a:lstStyle/>
          <a:p>
            <a:fld id="{6624A890-9AB2-4355-A76C-2A300E9F793F}" type="slidenum">
              <a:rPr lang="en-US" b="1" smtClean="0">
                <a:solidFill>
                  <a:schemeClr val="tx1"/>
                </a:solidFill>
              </a:rPr>
              <a:t>20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34825" y="685800"/>
            <a:ext cx="8722351" cy="1151965"/>
          </a:xfrm>
        </p:spPr>
        <p:txBody>
          <a:bodyPr>
            <a:normAutofit/>
          </a:bodyPr>
          <a:lstStyle/>
          <a:p>
            <a:r>
              <a:rPr lang="en-US" dirty="0" smtClean="0"/>
              <a:t>Missouri – public comments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2433" y="1837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3100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0"/>
                                        <p:tgtEl>
                                          <p:spTgt spid="1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Chart bld="category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4526" y="685800"/>
            <a:ext cx="5202949" cy="1151965"/>
          </a:xfrm>
        </p:spPr>
        <p:txBody>
          <a:bodyPr/>
          <a:lstStyle/>
          <a:p>
            <a:r>
              <a:rPr lang="en-US" dirty="0" smtClean="0"/>
              <a:t>Cutting red tape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767681" y="5855253"/>
            <a:ext cx="907186" cy="498470"/>
          </a:xfrm>
        </p:spPr>
        <p:txBody>
          <a:bodyPr/>
          <a:lstStyle/>
          <a:p>
            <a:fld id="{6624A890-9AB2-4355-A76C-2A300E9F793F}" type="slidenum">
              <a:rPr lang="en-US" b="1" smtClean="0">
                <a:solidFill>
                  <a:schemeClr val="tx1"/>
                </a:solidFill>
              </a:rPr>
              <a:t>21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6490"/>
          <a:stretch/>
        </p:blipFill>
        <p:spPr>
          <a:xfrm>
            <a:off x="76636" y="1837765"/>
            <a:ext cx="4054793" cy="33238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240" b="55578"/>
          <a:stretch/>
        </p:blipFill>
        <p:spPr>
          <a:xfrm>
            <a:off x="4189270" y="1617067"/>
            <a:ext cx="4273867" cy="20748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381" t="253"/>
          <a:stretch/>
        </p:blipFill>
        <p:spPr>
          <a:xfrm>
            <a:off x="8520979" y="1617067"/>
            <a:ext cx="3100503" cy="39319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44177" b="1119"/>
          <a:stretch/>
        </p:blipFill>
        <p:spPr>
          <a:xfrm>
            <a:off x="4189270" y="3680459"/>
            <a:ext cx="4273867" cy="25689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292342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767681" y="5855253"/>
            <a:ext cx="907186" cy="498470"/>
          </a:xfrm>
        </p:spPr>
        <p:txBody>
          <a:bodyPr/>
          <a:lstStyle/>
          <a:p>
            <a:fld id="{6624A890-9AB2-4355-A76C-2A300E9F793F}" type="slidenum">
              <a:rPr lang="en-US" b="1" smtClean="0">
                <a:solidFill>
                  <a:schemeClr val="tx1"/>
                </a:solidFill>
              </a:rPr>
              <a:t>22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19" y="2358866"/>
            <a:ext cx="10636963" cy="136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518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275263" y="1958765"/>
            <a:ext cx="3948248" cy="3234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cap="none" dirty="0" smtClean="0"/>
              <a:t>Number </a:t>
            </a:r>
            <a:r>
              <a:rPr lang="en-US" sz="2400" cap="none" dirty="0"/>
              <a:t>of regulations</a:t>
            </a:r>
          </a:p>
          <a:p>
            <a:pPr lvl="1"/>
            <a:r>
              <a:rPr lang="en-US" sz="2400" cap="none" dirty="0"/>
              <a:t>Number of words</a:t>
            </a:r>
          </a:p>
          <a:p>
            <a:pPr lvl="1"/>
            <a:r>
              <a:rPr lang="en-US" sz="2400" cap="none" dirty="0" smtClean="0"/>
              <a:t>Number </a:t>
            </a:r>
            <a:r>
              <a:rPr lang="en-US" sz="2400" cap="none" dirty="0"/>
              <a:t>of pages</a:t>
            </a:r>
          </a:p>
          <a:p>
            <a:pPr lvl="1"/>
            <a:r>
              <a:rPr lang="en-US" sz="2400" cap="none" dirty="0" smtClean="0"/>
              <a:t>Number </a:t>
            </a:r>
            <a:r>
              <a:rPr lang="en-US" sz="2400" cap="none" dirty="0"/>
              <a:t>of </a:t>
            </a:r>
            <a:r>
              <a:rPr lang="en-US" sz="2400" cap="none" dirty="0" smtClean="0"/>
              <a:t>restrictions</a:t>
            </a:r>
          </a:p>
          <a:p>
            <a:pPr lvl="2"/>
            <a:r>
              <a:rPr lang="en-US" sz="2200" cap="none" dirty="0" smtClean="0"/>
              <a:t>“shall,” “must,” “may not,” “prohibited,” and “required”</a:t>
            </a:r>
            <a:endParaRPr lang="en-US" sz="2200" cap="non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1735" y="685800"/>
            <a:ext cx="7768530" cy="1151965"/>
          </a:xfrm>
        </p:spPr>
        <p:txBody>
          <a:bodyPr/>
          <a:lstStyle/>
          <a:p>
            <a:r>
              <a:rPr lang="en-US" dirty="0" smtClean="0"/>
              <a:t>Ways to measure red tape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801971" y="5860204"/>
            <a:ext cx="907186" cy="498470"/>
          </a:xfrm>
        </p:spPr>
        <p:txBody>
          <a:bodyPr/>
          <a:lstStyle/>
          <a:p>
            <a:fld id="{6624A890-9AB2-4355-A76C-2A300E9F793F}" type="slidenum">
              <a:rPr lang="en-US" b="1" smtClean="0">
                <a:solidFill>
                  <a:schemeClr val="tx1"/>
                </a:solidFill>
              </a:rPr>
              <a:t>3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i.telegraph.co.uk/multimedia/archive/03028/tape_3028804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028" y="1822839"/>
            <a:ext cx="5617717" cy="350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5320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704306" y="1856160"/>
            <a:ext cx="10783387" cy="3234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cap="none" dirty="0" smtClean="0"/>
              <a:t>Number of regulations</a:t>
            </a:r>
          </a:p>
          <a:p>
            <a:pPr lvl="2"/>
            <a:r>
              <a:rPr lang="en-US" sz="2200" cap="none" dirty="0" err="1" smtClean="0"/>
              <a:t>DED</a:t>
            </a:r>
            <a:r>
              <a:rPr lang="en-US" sz="2200" cap="none" dirty="0" smtClean="0"/>
              <a:t> has 176 regulations = 7,384 restrictions</a:t>
            </a:r>
          </a:p>
          <a:p>
            <a:pPr lvl="2"/>
            <a:r>
              <a:rPr lang="en-US" sz="2200" cap="none" dirty="0" err="1"/>
              <a:t>DNR</a:t>
            </a:r>
            <a:r>
              <a:rPr lang="en-US" sz="2200" cap="none" dirty="0"/>
              <a:t> has 139 regulations </a:t>
            </a:r>
            <a:r>
              <a:rPr lang="en-US" sz="2200" cap="none" dirty="0" smtClean="0"/>
              <a:t>= </a:t>
            </a:r>
            <a:r>
              <a:rPr lang="en-US" sz="2200" cap="none" dirty="0"/>
              <a:t>24,370 restrictions</a:t>
            </a:r>
          </a:p>
          <a:p>
            <a:pPr lvl="1"/>
            <a:r>
              <a:rPr lang="en-US" sz="2400" cap="none" dirty="0" smtClean="0"/>
              <a:t>Number of words</a:t>
            </a:r>
          </a:p>
          <a:p>
            <a:pPr lvl="2"/>
            <a:r>
              <a:rPr lang="en-US" sz="2200" cap="none" dirty="0" smtClean="0"/>
              <a:t>466 regulations have 182,889 words = 0 restrictions</a:t>
            </a:r>
          </a:p>
          <a:p>
            <a:pPr lvl="2"/>
            <a:r>
              <a:rPr lang="en-US" sz="2200" cap="none" dirty="0" smtClean="0"/>
              <a:t>Two </a:t>
            </a:r>
            <a:r>
              <a:rPr lang="en-US" sz="2200" cap="none" dirty="0" err="1" smtClean="0"/>
              <a:t>DNR</a:t>
            </a:r>
            <a:r>
              <a:rPr lang="en-US" sz="2200" cap="none" dirty="0" smtClean="0"/>
              <a:t> regulations have 167,595 words = 4,215 restrictions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591" y="685800"/>
            <a:ext cx="10476819" cy="1151965"/>
          </a:xfrm>
        </p:spPr>
        <p:txBody>
          <a:bodyPr/>
          <a:lstStyle/>
          <a:p>
            <a:r>
              <a:rPr lang="en-US" dirty="0" smtClean="0"/>
              <a:t>Comparing red tape measurements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779111" y="5860204"/>
            <a:ext cx="907186" cy="498470"/>
          </a:xfrm>
        </p:spPr>
        <p:txBody>
          <a:bodyPr/>
          <a:lstStyle/>
          <a:p>
            <a:fld id="{6624A890-9AB2-4355-A76C-2A300E9F793F}" type="slidenum">
              <a:rPr lang="en-US" b="1" smtClean="0">
                <a:solidFill>
                  <a:schemeClr val="tx1"/>
                </a:solidFill>
              </a:rPr>
              <a:t>4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868" y="1943100"/>
            <a:ext cx="2894833" cy="19298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169" y="5337027"/>
            <a:ext cx="11252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State Administrative Codes – Missouri, </a:t>
            </a:r>
            <a:r>
              <a:rPr lang="en-US" sz="1200" dirty="0" smtClean="0">
                <a:hlinkClick r:id="rId4"/>
              </a:rPr>
              <a:t>http://quantgov.org/data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473565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510" y="685800"/>
            <a:ext cx="9576980" cy="1151965"/>
          </a:xfrm>
        </p:spPr>
        <p:txBody>
          <a:bodyPr>
            <a:noAutofit/>
          </a:bodyPr>
          <a:lstStyle/>
          <a:p>
            <a:r>
              <a:rPr lang="en-US" dirty="0"/>
              <a:t>Missouri has Too much red </a:t>
            </a:r>
            <a:r>
              <a:rPr lang="en-US" dirty="0" smtClean="0"/>
              <a:t>tape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6572" y="2328227"/>
            <a:ext cx="4880315" cy="2518338"/>
          </a:xfrm>
        </p:spPr>
        <p:txBody>
          <a:bodyPr>
            <a:noAutofit/>
          </a:bodyPr>
          <a:lstStyle/>
          <a:p>
            <a:pPr lvl="1"/>
            <a:r>
              <a:rPr lang="en-US" sz="2400" cap="none" dirty="0" smtClean="0"/>
              <a:t>113,112 regulatory restrictions</a:t>
            </a:r>
          </a:p>
          <a:p>
            <a:pPr lvl="1"/>
            <a:r>
              <a:rPr lang="en-US" sz="2400" cap="none" dirty="0" smtClean="0"/>
              <a:t>7.5 million words</a:t>
            </a:r>
          </a:p>
          <a:p>
            <a:pPr lvl="1"/>
            <a:r>
              <a:rPr lang="en-US" sz="2400" cap="none" dirty="0" smtClean="0"/>
              <a:t>More than 400 hours of reading</a:t>
            </a:r>
          </a:p>
          <a:p>
            <a:pPr lvl="1"/>
            <a:r>
              <a:rPr lang="en-US" sz="2400" cap="none" dirty="0" smtClean="0"/>
              <a:t>More than 40,000 pages in the Missouri Register since 2000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767681" y="5855253"/>
            <a:ext cx="907186" cy="498470"/>
          </a:xfrm>
        </p:spPr>
        <p:txBody>
          <a:bodyPr/>
          <a:lstStyle/>
          <a:p>
            <a:fld id="{6624A890-9AB2-4355-A76C-2A300E9F793F}" type="slidenum">
              <a:rPr lang="en-US" b="1" smtClean="0">
                <a:solidFill>
                  <a:schemeClr val="tx1"/>
                </a:solidFill>
              </a:rPr>
              <a:t>5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887" y="2063396"/>
            <a:ext cx="6096000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169" y="5337027"/>
            <a:ext cx="11252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Sources: Mercatus Center, “A Snapshot of Missouri Regulation in 2017</a:t>
            </a:r>
            <a:r>
              <a:rPr lang="en-US" sz="1200" dirty="0"/>
              <a:t>,” available at </a:t>
            </a:r>
            <a:r>
              <a:rPr lang="en-US" sz="1200" dirty="0">
                <a:hlinkClick r:id="rId4"/>
              </a:rPr>
              <a:t>https://</a:t>
            </a:r>
            <a:r>
              <a:rPr lang="en-US" sz="1200" dirty="0" smtClean="0">
                <a:hlinkClick r:id="rId4"/>
              </a:rPr>
              <a:t>www.mercatus.org/publications/snapshot-missouri-regulation</a:t>
            </a:r>
            <a:r>
              <a:rPr lang="en-US" sz="1200" dirty="0" smtClean="0"/>
              <a:t>; Missouri Register.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904631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5" y="344698"/>
            <a:ext cx="11327130" cy="1151965"/>
          </a:xfrm>
        </p:spPr>
        <p:txBody>
          <a:bodyPr>
            <a:noAutofit/>
          </a:bodyPr>
          <a:lstStyle/>
          <a:p>
            <a:r>
              <a:rPr lang="en-US" sz="5200" dirty="0" smtClean="0"/>
              <a:t>Top 10 Regulatory Agencies in Missouri</a:t>
            </a:r>
            <a:endParaRPr lang="en-US" sz="5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767681" y="5860204"/>
            <a:ext cx="907186" cy="498470"/>
          </a:xfrm>
        </p:spPr>
        <p:txBody>
          <a:bodyPr/>
          <a:lstStyle/>
          <a:p>
            <a:fld id="{6624A890-9AB2-4355-A76C-2A300E9F793F}" type="slidenum">
              <a:rPr lang="en-US" b="1" smtClean="0">
                <a:solidFill>
                  <a:schemeClr val="tx1"/>
                </a:solidFill>
              </a:rPr>
              <a:t>6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0"/>
          <a:stretch/>
        </p:blipFill>
        <p:spPr>
          <a:xfrm>
            <a:off x="2851723" y="1302235"/>
            <a:ext cx="6488554" cy="42104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667869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784752" y="5848774"/>
            <a:ext cx="907186" cy="498470"/>
          </a:xfrm>
        </p:spPr>
        <p:txBody>
          <a:bodyPr/>
          <a:lstStyle/>
          <a:p>
            <a:fld id="{6624A890-9AB2-4355-A76C-2A300E9F793F}" type="slidenum">
              <a:rPr lang="en-US" b="1" smtClean="0">
                <a:solidFill>
                  <a:schemeClr val="tx1"/>
                </a:solidFill>
              </a:rPr>
              <a:t>7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7"/>
          <a:stretch/>
        </p:blipFill>
        <p:spPr>
          <a:xfrm>
            <a:off x="3194308" y="1291590"/>
            <a:ext cx="5803384" cy="4214314"/>
          </a:xfrm>
          <a:ln>
            <a:solidFill>
              <a:schemeClr val="tx1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00063" y="344698"/>
            <a:ext cx="11191875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5200" dirty="0" smtClean="0"/>
              <a:t>Top 10 targeted industries in Missouri</a:t>
            </a:r>
            <a:endParaRPr lang="en-US" sz="5200" dirty="0"/>
          </a:p>
        </p:txBody>
      </p:sp>
    </p:spTree>
    <p:extLst>
      <p:ext uri="{BB962C8B-B14F-4D97-AF65-F5344CB8AC3E}">
        <p14:creationId xmlns:p14="http://schemas.microsoft.com/office/powerpoint/2010/main" val="10205146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443" y="685800"/>
            <a:ext cx="9563115" cy="1151965"/>
          </a:xfrm>
        </p:spPr>
        <p:txBody>
          <a:bodyPr/>
          <a:lstStyle/>
          <a:p>
            <a:r>
              <a:rPr lang="en-US" dirty="0" smtClean="0"/>
              <a:t>The Rise of Red Tape in Missouri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723201" y="5838338"/>
            <a:ext cx="907186" cy="498470"/>
          </a:xfrm>
        </p:spPr>
        <p:txBody>
          <a:bodyPr/>
          <a:lstStyle/>
          <a:p>
            <a:fld id="{6624A890-9AB2-4355-A76C-2A300E9F793F}" type="slidenum">
              <a:rPr lang="en-US" b="1" smtClean="0">
                <a:solidFill>
                  <a:schemeClr val="tx1"/>
                </a:solidFill>
              </a:rPr>
              <a:t>8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18" y="1837765"/>
            <a:ext cx="11494469" cy="334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926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4" t="18675" r="3746" b="22124"/>
          <a:stretch/>
        </p:blipFill>
        <p:spPr>
          <a:xfrm>
            <a:off x="2446019" y="1680210"/>
            <a:ext cx="6652261" cy="33832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275" y="685800"/>
            <a:ext cx="10645450" cy="11519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Government Regulatory Reviews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730155" y="5848774"/>
            <a:ext cx="907186" cy="498470"/>
          </a:xfrm>
        </p:spPr>
        <p:txBody>
          <a:bodyPr/>
          <a:lstStyle/>
          <a:p>
            <a:fld id="{6624A890-9AB2-4355-A76C-2A300E9F793F}" type="slidenum">
              <a:rPr lang="en-US" b="1" smtClean="0">
                <a:solidFill>
                  <a:schemeClr val="tx1"/>
                </a:solidFill>
              </a:rPr>
              <a:t>9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62890" y="1442950"/>
            <a:ext cx="5029200" cy="4216802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cap="none" dirty="0" smtClean="0"/>
              <a:t>Arizona (2015, </a:t>
            </a:r>
            <a:r>
              <a:rPr lang="en-US" sz="1350" cap="none" dirty="0" err="1" smtClean="0"/>
              <a:t>Ducey</a:t>
            </a:r>
            <a:r>
              <a:rPr lang="en-US" sz="1350" cap="none" dirty="0" smtClean="0"/>
              <a:t>)</a:t>
            </a:r>
          </a:p>
          <a:p>
            <a:r>
              <a:rPr lang="en-US" sz="1350" cap="none" dirty="0" smtClean="0"/>
              <a:t>Delaware (2013, Markell)</a:t>
            </a:r>
          </a:p>
          <a:p>
            <a:r>
              <a:rPr lang="en-US" sz="1350" cap="none" dirty="0" smtClean="0"/>
              <a:t>Florida (2011, Scott)</a:t>
            </a:r>
          </a:p>
          <a:p>
            <a:r>
              <a:rPr lang="en-US" sz="1350" cap="none" dirty="0" smtClean="0"/>
              <a:t>Illinois (2016, </a:t>
            </a:r>
            <a:r>
              <a:rPr lang="en-US" sz="1350" cap="none" dirty="0" err="1" smtClean="0"/>
              <a:t>Rauner</a:t>
            </a:r>
            <a:r>
              <a:rPr lang="en-US" sz="1350" cap="none" dirty="0" smtClean="0"/>
              <a:t>)</a:t>
            </a:r>
          </a:p>
          <a:p>
            <a:r>
              <a:rPr lang="en-US" sz="1350" cap="none" dirty="0" smtClean="0"/>
              <a:t>Kentucky (2016, Bevin)</a:t>
            </a:r>
          </a:p>
          <a:p>
            <a:r>
              <a:rPr lang="en-US" sz="1350" cap="none" dirty="0" smtClean="0"/>
              <a:t>Maryland (2015, Hogan)</a:t>
            </a:r>
          </a:p>
          <a:p>
            <a:r>
              <a:rPr lang="en-US" sz="1350" cap="none" dirty="0" smtClean="0"/>
              <a:t>Massachusetts </a:t>
            </a:r>
            <a:br>
              <a:rPr lang="en-US" sz="1350" cap="none" dirty="0" smtClean="0"/>
            </a:br>
            <a:r>
              <a:rPr lang="en-US" sz="1350" cap="none" dirty="0" smtClean="0"/>
              <a:t>(2015, Baker)</a:t>
            </a:r>
          </a:p>
          <a:p>
            <a:r>
              <a:rPr lang="en-US" sz="1350" cap="none" dirty="0" smtClean="0"/>
              <a:t>Michigan (2011, Snyder)</a:t>
            </a:r>
          </a:p>
          <a:p>
            <a:r>
              <a:rPr lang="en-US" sz="1350" cap="none" dirty="0" smtClean="0"/>
              <a:t>Missouri (2017, </a:t>
            </a:r>
            <a:r>
              <a:rPr lang="en-US" sz="1350" cap="none" dirty="0" err="1" smtClean="0"/>
              <a:t>Greitens</a:t>
            </a:r>
            <a:r>
              <a:rPr lang="en-US" sz="1350" cap="none" dirty="0" smtClean="0"/>
              <a:t>)</a:t>
            </a:r>
          </a:p>
          <a:p>
            <a:r>
              <a:rPr lang="en-US" sz="1350" cap="none" dirty="0"/>
              <a:t>Nebraska (2017, Ricketts)</a:t>
            </a:r>
          </a:p>
          <a:p>
            <a:endParaRPr lang="en-US" sz="1350" cap="none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121451" y="1369320"/>
            <a:ext cx="4743293" cy="4236824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cap="none" dirty="0" smtClean="0"/>
              <a:t>New Hampshire </a:t>
            </a:r>
            <a:br>
              <a:rPr lang="en-US" sz="1350" cap="none" dirty="0" smtClean="0"/>
            </a:br>
            <a:r>
              <a:rPr lang="en-US" sz="1350" cap="none" dirty="0" smtClean="0"/>
              <a:t>(2017, Sununu)</a:t>
            </a:r>
          </a:p>
          <a:p>
            <a:r>
              <a:rPr lang="en-US" sz="1350" cap="none" dirty="0" smtClean="0"/>
              <a:t>New </a:t>
            </a:r>
            <a:r>
              <a:rPr lang="en-US" sz="1350" cap="none" dirty="0"/>
              <a:t>Jersey (2010, Christie)</a:t>
            </a:r>
          </a:p>
          <a:p>
            <a:r>
              <a:rPr lang="en-US" sz="1350" cap="none" dirty="0"/>
              <a:t>Ohio (2011, Kasich)</a:t>
            </a:r>
          </a:p>
          <a:p>
            <a:r>
              <a:rPr lang="en-US" sz="1350" cap="none" dirty="0" smtClean="0"/>
              <a:t>Rhode </a:t>
            </a:r>
            <a:r>
              <a:rPr lang="en-US" sz="1350" cap="none" dirty="0"/>
              <a:t>Island (2014, Chafee &amp; 2015, Raimondo)</a:t>
            </a:r>
          </a:p>
          <a:p>
            <a:r>
              <a:rPr lang="en-US" sz="1350" cap="none" dirty="0" smtClean="0"/>
              <a:t>South Carolina (2013, Haley)</a:t>
            </a:r>
          </a:p>
          <a:p>
            <a:r>
              <a:rPr lang="en-US" sz="1350" cap="none" dirty="0" smtClean="0"/>
              <a:t>Tennessee (2011, Haslam)</a:t>
            </a:r>
          </a:p>
          <a:p>
            <a:r>
              <a:rPr lang="en-US" sz="1350" cap="none" dirty="0" smtClean="0"/>
              <a:t>Virginia (2013, McDonnell &amp; 2014, McAuliffe) </a:t>
            </a:r>
          </a:p>
          <a:p>
            <a:r>
              <a:rPr lang="en-US" sz="1350" cap="none" dirty="0" smtClean="0"/>
              <a:t>Wisconsin (2013, Walker)</a:t>
            </a:r>
          </a:p>
        </p:txBody>
      </p:sp>
    </p:spTree>
    <p:extLst>
      <p:ext uri="{BB962C8B-B14F-4D97-AF65-F5344CB8AC3E}">
        <p14:creationId xmlns:p14="http://schemas.microsoft.com/office/powerpoint/2010/main" val="19537480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50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8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0"/>
                            </p:stCondLst>
                            <p:childTnLst>
                              <p:par>
                                <p:cTn id="9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4073</TotalTime>
  <Words>544</Words>
  <Application>Microsoft Office PowerPoint</Application>
  <PresentationFormat>Widescreen</PresentationFormat>
  <Paragraphs>122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Impact</vt:lpstr>
      <vt:lpstr>Main Event</vt:lpstr>
      <vt:lpstr> Cutting burdensome Rules in Missouri</vt:lpstr>
      <vt:lpstr>Defining red tape</vt:lpstr>
      <vt:lpstr>Ways to measure red tape </vt:lpstr>
      <vt:lpstr>Comparing red tape measurements</vt:lpstr>
      <vt:lpstr>Missouri has Too much red tape</vt:lpstr>
      <vt:lpstr>Top 10 Regulatory Agencies in Missouri</vt:lpstr>
      <vt:lpstr>PowerPoint Presentation</vt:lpstr>
      <vt:lpstr>The Rise of Red Tape in Missouri</vt:lpstr>
      <vt:lpstr>Other Government Regulatory Reviews</vt:lpstr>
      <vt:lpstr>Public Comments – Other States</vt:lpstr>
      <vt:lpstr>Regulatory Repeal – other states</vt:lpstr>
      <vt:lpstr>The Missouri approach</vt:lpstr>
      <vt:lpstr>Executive order 17-03</vt:lpstr>
      <vt:lpstr>Freeze on current rulemaking</vt:lpstr>
      <vt:lpstr>Approval of New Regulations</vt:lpstr>
      <vt:lpstr>Review of Existing Regulations</vt:lpstr>
      <vt:lpstr>Criteria to evaluate regulations</vt:lpstr>
      <vt:lpstr>Assembled The Red Tape Cutters</vt:lpstr>
      <vt:lpstr>Launched website and citizen survey</vt:lpstr>
      <vt:lpstr>Missouri – public comments</vt:lpstr>
      <vt:lpstr>Cutting red tape </vt:lpstr>
      <vt:lpstr>PowerPoint Presentation</vt:lpstr>
    </vt:vector>
  </TitlesOfParts>
  <Company>Missouri State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Missouri Red Tape Reduction</dc:title>
  <dc:creator>Smith, Justin</dc:creator>
  <cp:lastModifiedBy>Smith, Justin</cp:lastModifiedBy>
  <cp:revision>120</cp:revision>
  <cp:lastPrinted>2017-06-07T14:25:10Z</cp:lastPrinted>
  <dcterms:created xsi:type="dcterms:W3CDTF">2017-05-11T12:00:36Z</dcterms:created>
  <dcterms:modified xsi:type="dcterms:W3CDTF">2017-11-10T00:16:43Z</dcterms:modified>
</cp:coreProperties>
</file>